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gKOobQIAvBkfjktSb1+KcPPC7F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7BD35F-4062-47D1-B47A-45037CD3493C}">
  <a:tblStyle styleId="{557BD35F-4062-47D1-B47A-45037CD3493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4">
              <a:alpha val="40000"/>
            </a:schemeClr>
          </a:solidFill>
        </a:fill>
      </a:tcStyle>
    </a:band1H>
    <a:band2H>
      <a:tcTxStyle b="off" i="off"/>
    </a:band2H>
    <a:band1V>
      <a:tcTxStyle b="off" i="off"/>
      <a:tcStyle>
        <a:tcBdr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 b="off" i="off"/>
    </a:band2V>
    <a:la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4"/>
          </a:solidFill>
        </a:fill>
      </a:tcStyle>
    </a:firstRow>
    <a:neCell>
      <a:tcTxStyle b="off" i="off"/>
    </a:neCell>
    <a:nwCell>
      <a:tcTxStyle b="off" i="off"/>
    </a:nwCell>
  </a:tblStyle>
  <a:tblStyle styleId="{654E493E-AD84-4810-BFE5-F8100E1B245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3">
              <a:alpha val="40000"/>
            </a:schemeClr>
          </a:solidFill>
        </a:fill>
      </a:tcStyle>
    </a:band1H>
    <a:band2H>
      <a:tcTxStyle b="off" i="off"/>
    </a:band2H>
    <a:band1V>
      <a:tcTxStyle b="off" i="off"/>
      <a:tcStyle>
        <a:tcBdr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 b="off" i="off"/>
    </a:band2V>
    <a:la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3"/>
          </a:solidFill>
        </a:fill>
      </a:tcStyle>
    </a:firstRow>
    <a:neCell>
      <a:tcTxStyle b="off" i="off"/>
    </a:neCell>
    <a:nwCell>
      <a:tcTxStyle b="off" i="off"/>
    </a:nwCell>
  </a:tblStyle>
  <a:tblStyle styleId="{E98D4CF2-2159-4895-A14E-519EFE8E00A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5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7.xml"/><Relationship Id="rId44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9.xml"/><Relationship Id="rId46" Type="http://schemas.openxmlformats.org/officeDocument/2006/relationships/font" Target="fonts/HelveticaNeue-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56ec961c2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556ec961c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56ec961c2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556ec961c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>
                <a:latin typeface="Helvetica Neue"/>
                <a:ea typeface="Helvetica Neue"/>
                <a:cs typeface="Helvetica Neue"/>
                <a:sym typeface="Helvetica Neue"/>
              </a:rPr>
              <a:t>For example: you have contact information for clients and suppliers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56ec961c2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556ec961c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56ec961c2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556ec961c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56ec961c2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556ec961c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CA">
                <a:latin typeface="Helvetica Neue"/>
                <a:ea typeface="Helvetica Neue"/>
                <a:cs typeface="Helvetica Neue"/>
                <a:sym typeface="Helvetica Neue"/>
              </a:rPr>
              <a:t>Data type compatibility details: https://www.postgresql.org/docs/current/typeconv-union-case.html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56ec961c2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556ec961c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56ec961c2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556ec961c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56ec961c2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556ec961c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>
                <a:latin typeface="Helvetica Neue"/>
                <a:ea typeface="Helvetica Neue"/>
                <a:cs typeface="Helvetica Neue"/>
                <a:sym typeface="Helvetica Neue"/>
              </a:rPr>
              <a:t>Not this!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56ec961c2_0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556ec961c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CA">
                <a:latin typeface="Helvetica Neue"/>
                <a:ea typeface="Helvetica Neue"/>
                <a:cs typeface="Helvetica Neue"/>
                <a:sym typeface="Helvetica Neue"/>
              </a:rPr>
              <a:t>Views are stored in the DB and can be made available to others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56ec961c2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556ec961c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>
                <a:latin typeface="Helvetica Neue"/>
                <a:ea typeface="Helvetica Neue"/>
                <a:cs typeface="Helvetica Neue"/>
                <a:sym typeface="Helvetica Neue"/>
              </a:rPr>
              <a:t>E.g. no need for clients / other team members to write complex queries and access tables directly as they can access views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56ec961c2_0_3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556ec961c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>
                <a:latin typeface="Helvetica Neue"/>
                <a:ea typeface="Helvetica Neue"/>
                <a:cs typeface="Helvetica Neue"/>
                <a:sym typeface="Helvetica Neue"/>
              </a:rPr>
              <a:t>Materialized views are not available in some SQL “flavours”, e.g. in MySQL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56ec961c2_0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556ec961c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56ec961c2_0_3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556ec961c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56ec961c2_0_3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556ec961c2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56ec961c2_0_5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556ec961c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56ec961c2_0_5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556ec961c2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>
                <a:latin typeface="Helvetica Neue"/>
                <a:ea typeface="Helvetica Neue"/>
                <a:cs typeface="Helvetica Neue"/>
                <a:sym typeface="Helvetica Neue"/>
              </a:rPr>
              <a:t>Not accessible in sidebar; “temporary” in MySQL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56ec961c2_0_5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556ec961c2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56ec961c2_0_5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556ec961c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56ec961c2_0_5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556ec961c2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>
                <a:latin typeface="Helvetica Neue"/>
                <a:ea typeface="Helvetica Neue"/>
                <a:cs typeface="Helvetica Neue"/>
                <a:sym typeface="Helvetica Neue"/>
              </a:rPr>
              <a:t>Not accessible in sidebar; “temporary” in MySQL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56ec961c2_0_5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556ec961c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56ec961c2_0_5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556ec961c2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>
                <a:latin typeface="Helvetica Neue"/>
                <a:ea typeface="Helvetica Neue"/>
                <a:cs typeface="Helvetica Neue"/>
                <a:sym typeface="Helvetica Neue"/>
              </a:rPr>
              <a:t>Especially useful with filtering GROUP BY using WHERE because of order of execution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56ec961c2_0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556ec961c2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56ec961c2_0_6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556ec961c2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556ec961c2_0_5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556ec961c2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56ec961c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556ec961c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56ec961c2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556ec961c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CA">
                <a:latin typeface="Helvetica Neue"/>
                <a:ea typeface="Helvetica Neue"/>
                <a:cs typeface="Helvetica Neue"/>
                <a:sym typeface="Helvetica Neue"/>
              </a:rPr>
              <a:t>Logical – some logic behind the organization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CA">
                <a:latin typeface="Helvetica Neue"/>
                <a:ea typeface="Helvetica Neue"/>
                <a:cs typeface="Helvetica Neue"/>
                <a:sym typeface="Helvetica Neue"/>
              </a:rPr>
              <a:t>High Integrity – no errors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CA">
                <a:latin typeface="Helvetica Neue"/>
                <a:ea typeface="Helvetica Neue"/>
                <a:cs typeface="Helvetica Neue"/>
                <a:sym typeface="Helvetica Neue"/>
              </a:rPr>
              <a:t>Consistent – naming of tables/columns/variables (identation in queries)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CA">
                <a:latin typeface="Helvetica Neue"/>
                <a:ea typeface="Helvetica Neue"/>
                <a:cs typeface="Helvetica Neue"/>
                <a:sym typeface="Helvetica Neue"/>
              </a:rPr>
              <a:t>Structured – normalized tables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CA">
                <a:latin typeface="Helvetica Neue"/>
                <a:ea typeface="Helvetica Neue"/>
                <a:cs typeface="Helvetica Neue"/>
                <a:sym typeface="Helvetica Neue"/>
              </a:rPr>
              <a:t>Well-documented – purpose of each table/column, what each row represents, what connections between tables represent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56ec961c2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556ec961c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56ec961c2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556ec961c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56ec961c2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556ec961c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idx="4294967295" type="title"/>
          </p:nvPr>
        </p:nvSpPr>
        <p:spPr>
          <a:xfrm>
            <a:off x="619700" y="518700"/>
            <a:ext cx="44901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ORGANISING DATA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56ec961c2_0_71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UNION / UNION ALL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2556ec961c2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512970"/>
            <a:ext cx="3728306" cy="87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556ec961c2_0_71"/>
          <p:cNvPicPr preferRelativeResize="0"/>
          <p:nvPr/>
        </p:nvPicPr>
        <p:blipFill rotWithShape="1">
          <a:blip r:embed="rId4">
            <a:alphaModFix/>
          </a:blip>
          <a:srcRect b="2807" l="0" r="0" t="0"/>
          <a:stretch/>
        </p:blipFill>
        <p:spPr>
          <a:xfrm>
            <a:off x="4900613" y="2512974"/>
            <a:ext cx="3856874" cy="8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556ec961c2_0_71"/>
          <p:cNvSpPr txBox="1"/>
          <p:nvPr/>
        </p:nvSpPr>
        <p:spPr>
          <a:xfrm>
            <a:off x="380950" y="1656125"/>
            <a:ext cx="372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CA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Union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g2556ec961c2_0_71"/>
          <p:cNvSpPr txBox="1"/>
          <p:nvPr/>
        </p:nvSpPr>
        <p:spPr>
          <a:xfrm>
            <a:off x="4964838" y="1656125"/>
            <a:ext cx="372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CA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Union All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g2556ec961c2_0_71"/>
          <p:cNvSpPr txBox="1"/>
          <p:nvPr/>
        </p:nvSpPr>
        <p:spPr>
          <a:xfrm>
            <a:off x="415125" y="3622825"/>
            <a:ext cx="37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</a:t>
            </a:r>
            <a:r>
              <a:rPr b="0" i="0" lang="en-CA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distinct</a:t>
            </a: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rows from two or more SELECT statements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g2556ec961c2_0_71"/>
          <p:cNvSpPr txBox="1"/>
          <p:nvPr/>
        </p:nvSpPr>
        <p:spPr>
          <a:xfrm>
            <a:off x="4900625" y="3622825"/>
            <a:ext cx="385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 not remove duplicated rows from the result set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g2556ec961c2_0_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56ec961c2_0_130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UNION / UNION ALL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556ec961c2_0_130"/>
          <p:cNvSpPr txBox="1"/>
          <p:nvPr/>
        </p:nvSpPr>
        <p:spPr>
          <a:xfrm>
            <a:off x="415125" y="1452775"/>
            <a:ext cx="48228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to UNION: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Combining data from multiple tables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Merging data from multiple queries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Aggregating data from different sources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number of columns with compatible data types (column names can be different)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88" name="Google Shape;188;g2556ec961c2_0_130"/>
          <p:cNvGraphicFramePr/>
          <p:nvPr/>
        </p:nvGraphicFramePr>
        <p:xfrm>
          <a:off x="5544808" y="1545633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FFD17D"/>
                    </a:gs>
                    <a:gs pos="35000">
                      <a:srgbClr val="FFDCA3"/>
                    </a:gs>
                    <a:gs pos="100000">
                      <a:srgbClr val="FFF1D8"/>
                    </a:gs>
                  </a:gsLst>
                  <a:lin ang="16200038" scaled="0"/>
                </a:gradFill>
                <a:tableStyleId>{557BD35F-4062-47D1-B47A-45037CD3493C}</a:tableStyleId>
              </a:tblPr>
              <a:tblGrid>
                <a:gridCol w="244225"/>
                <a:gridCol w="244225"/>
                <a:gridCol w="244225"/>
                <a:gridCol w="244225"/>
              </a:tblGrid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89" name="Google Shape;189;g2556ec961c2_0_130"/>
          <p:cNvGraphicFramePr/>
          <p:nvPr/>
        </p:nvGraphicFramePr>
        <p:xfrm>
          <a:off x="6621829" y="35928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{557BD35F-4062-47D1-B47A-45037CD3493C}</a:tableStyleId>
              </a:tblPr>
              <a:tblGrid>
                <a:gridCol w="243900"/>
                <a:gridCol w="243900"/>
                <a:gridCol w="243900"/>
                <a:gridCol w="243900"/>
              </a:tblGrid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90" name="Google Shape;190;g2556ec961c2_0_130"/>
          <p:cNvGraphicFramePr/>
          <p:nvPr/>
        </p:nvGraphicFramePr>
        <p:xfrm>
          <a:off x="7942927" y="15289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{557BD35F-4062-47D1-B47A-45037CD3493C}</a:tableStyleId>
              </a:tblPr>
              <a:tblGrid>
                <a:gridCol w="243900"/>
                <a:gridCol w="243900"/>
                <a:gridCol w="243900"/>
                <a:gridCol w="243900"/>
              </a:tblGrid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191" name="Google Shape;191;g2556ec961c2_0_130"/>
          <p:cNvCxnSpPr/>
          <p:nvPr/>
        </p:nvCxnSpPr>
        <p:spPr>
          <a:xfrm>
            <a:off x="6033266" y="3039153"/>
            <a:ext cx="1076400" cy="553800"/>
          </a:xfrm>
          <a:prstGeom prst="curvedConnector3">
            <a:avLst>
              <a:gd fmla="val 0" name="adj1"/>
            </a:avLst>
          </a:prstGeom>
          <a:noFill/>
          <a:ln cap="flat" cmpd="sng" w="28575">
            <a:solidFill>
              <a:srgbClr val="7F7F7F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92" name="Google Shape;192;g2556ec961c2_0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56ec961c2_0_186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UNION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2556ec961c2_0_186"/>
          <p:cNvPicPr preferRelativeResize="0"/>
          <p:nvPr/>
        </p:nvPicPr>
        <p:blipFill rotWithShape="1">
          <a:blip r:embed="rId3">
            <a:alphaModFix/>
          </a:blip>
          <a:srcRect b="0" l="0" r="2210" t="0"/>
          <a:stretch/>
        </p:blipFill>
        <p:spPr>
          <a:xfrm>
            <a:off x="381000" y="1217575"/>
            <a:ext cx="3728401" cy="8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556ec961c2_0_186"/>
          <p:cNvSpPr txBox="1"/>
          <p:nvPr/>
        </p:nvSpPr>
        <p:spPr>
          <a:xfrm>
            <a:off x="4664100" y="1217575"/>
            <a:ext cx="37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distinct rows from two or more SELECT statements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00" name="Google Shape;200;g2556ec961c2_0_186"/>
          <p:cNvGraphicFramePr/>
          <p:nvPr/>
        </p:nvGraphicFramePr>
        <p:xfrm>
          <a:off x="415125" y="26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{E98D4CF2-2159-4895-A14E-519EFE8E00AD}</a:tableStyleId>
              </a:tblPr>
              <a:tblGrid>
                <a:gridCol w="491575"/>
                <a:gridCol w="12610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subject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english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history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analytics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1" name="Google Shape;201;g2556ec961c2_0_186"/>
          <p:cNvGraphicFramePr/>
          <p:nvPr/>
        </p:nvGraphicFramePr>
        <p:xfrm>
          <a:off x="2818750" y="26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{E98D4CF2-2159-4895-A14E-519EFE8E00AD}</a:tableStyleId>
              </a:tblPr>
              <a:tblGrid>
                <a:gridCol w="491575"/>
                <a:gridCol w="12610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subject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history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analytics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communication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arts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" name="Google Shape;202;g2556ec961c2_0_186"/>
          <p:cNvSpPr txBox="1"/>
          <p:nvPr/>
        </p:nvSpPr>
        <p:spPr>
          <a:xfrm>
            <a:off x="2260125" y="3374125"/>
            <a:ext cx="4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g2556ec961c2_0_186"/>
          <p:cNvSpPr txBox="1"/>
          <p:nvPr/>
        </p:nvSpPr>
        <p:spPr>
          <a:xfrm>
            <a:off x="4663750" y="3374125"/>
            <a:ext cx="4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04" name="Google Shape;204;g2556ec961c2_0_186"/>
          <p:cNvGraphicFramePr/>
          <p:nvPr/>
        </p:nvGraphicFramePr>
        <p:xfrm>
          <a:off x="5222375" y="22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{E98D4CF2-2159-4895-A14E-519EFE8E00AD}</a:tableStyleId>
              </a:tblPr>
              <a:tblGrid>
                <a:gridCol w="491575"/>
                <a:gridCol w="12610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subject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english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history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analytics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communication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arts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5" name="Google Shape;205;g2556ec961c2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556ec961c2_0_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56ec961c2_0_152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UNION ALL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556ec961c2_0_152"/>
          <p:cNvSpPr txBox="1"/>
          <p:nvPr/>
        </p:nvSpPr>
        <p:spPr>
          <a:xfrm>
            <a:off x="4664100" y="1217575"/>
            <a:ext cx="37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 not remove duplicated rows from the result set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13" name="Google Shape;213;g2556ec961c2_0_152"/>
          <p:cNvGraphicFramePr/>
          <p:nvPr/>
        </p:nvGraphicFramePr>
        <p:xfrm>
          <a:off x="415125" y="26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{E98D4CF2-2159-4895-A14E-519EFE8E00AD}</a:tableStyleId>
              </a:tblPr>
              <a:tblGrid>
                <a:gridCol w="491575"/>
                <a:gridCol w="12610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subject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english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history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analytics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Google Shape;214;g2556ec961c2_0_152"/>
          <p:cNvGraphicFramePr/>
          <p:nvPr/>
        </p:nvGraphicFramePr>
        <p:xfrm>
          <a:off x="2818750" y="26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{E98D4CF2-2159-4895-A14E-519EFE8E00AD}</a:tableStyleId>
              </a:tblPr>
              <a:tblGrid>
                <a:gridCol w="491575"/>
                <a:gridCol w="12610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subject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history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analytics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communication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arts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g2556ec961c2_0_152"/>
          <p:cNvSpPr txBox="1"/>
          <p:nvPr/>
        </p:nvSpPr>
        <p:spPr>
          <a:xfrm>
            <a:off x="2260125" y="3374125"/>
            <a:ext cx="4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g2556ec961c2_0_152"/>
          <p:cNvSpPr txBox="1"/>
          <p:nvPr/>
        </p:nvSpPr>
        <p:spPr>
          <a:xfrm>
            <a:off x="4663750" y="3374125"/>
            <a:ext cx="4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17" name="Google Shape;217;g2556ec961c2_0_152"/>
          <p:cNvGraphicFramePr/>
          <p:nvPr/>
        </p:nvGraphicFramePr>
        <p:xfrm>
          <a:off x="5222375" y="144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{E98D4CF2-2159-4895-A14E-519EFE8E00AD}</a:tableStyleId>
              </a:tblPr>
              <a:tblGrid>
                <a:gridCol w="491575"/>
                <a:gridCol w="12610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subject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english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history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analytics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history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analytics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CDD4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communication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arts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8" name="Google Shape;218;g2556ec961c2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556ec961c2_0_152"/>
          <p:cNvPicPr preferRelativeResize="0"/>
          <p:nvPr/>
        </p:nvPicPr>
        <p:blipFill rotWithShape="1">
          <a:blip r:embed="rId4">
            <a:alphaModFix/>
          </a:blip>
          <a:srcRect b="2807" l="0" r="3333" t="0"/>
          <a:stretch/>
        </p:blipFill>
        <p:spPr>
          <a:xfrm>
            <a:off x="385291" y="1217575"/>
            <a:ext cx="3728400" cy="8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556ec961c2_0_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56ec961c2_0_236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COLUMN NAMES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6" name="Google Shape;226;g2556ec961c2_0_236"/>
          <p:cNvGraphicFramePr/>
          <p:nvPr/>
        </p:nvGraphicFramePr>
        <p:xfrm>
          <a:off x="474775" y="125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{E98D4CF2-2159-4895-A14E-519EFE8E00AD}</a:tableStyleId>
              </a:tblPr>
              <a:tblGrid>
                <a:gridCol w="469000"/>
                <a:gridCol w="1079600"/>
                <a:gridCol w="1079600"/>
                <a:gridCol w="10796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FirstName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LastName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Age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Stevie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Nicks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75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Lindsey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Buckingham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John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McVie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77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g2556ec961c2_0_236"/>
          <p:cNvSpPr txBox="1"/>
          <p:nvPr/>
        </p:nvSpPr>
        <p:spPr>
          <a:xfrm>
            <a:off x="4373788" y="1812950"/>
            <a:ext cx="4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g2556ec961c2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556ec961c2_0_2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graphicFrame>
        <p:nvGraphicFramePr>
          <p:cNvPr id="230" name="Google Shape;230;g2556ec961c2_0_236"/>
          <p:cNvGraphicFramePr/>
          <p:nvPr/>
        </p:nvGraphicFramePr>
        <p:xfrm>
          <a:off x="5031200" y="125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{E98D4CF2-2159-4895-A14E-519EFE8E00AD}</a:tableStyleId>
              </a:tblPr>
              <a:tblGrid>
                <a:gridCol w="468975"/>
                <a:gridCol w="1079600"/>
                <a:gridCol w="1079600"/>
                <a:gridCol w="10796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Name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Surname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AgeYears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Mick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Jagger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79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Keith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Richards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79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Ronnie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Wood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76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1" name="Google Shape;231;g2556ec961c2_0_236"/>
          <p:cNvSpPr txBox="1"/>
          <p:nvPr/>
        </p:nvSpPr>
        <p:spPr>
          <a:xfrm>
            <a:off x="415075" y="3205375"/>
            <a:ext cx="61647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types of columns must be compatible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and order of columns must be same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Returns column names from first query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g2556ec961c2_0_236"/>
          <p:cNvSpPr/>
          <p:nvPr/>
        </p:nvSpPr>
        <p:spPr>
          <a:xfrm>
            <a:off x="452225" y="1217550"/>
            <a:ext cx="3730500" cy="461700"/>
          </a:xfrm>
          <a:prstGeom prst="rect">
            <a:avLst/>
          </a:prstGeom>
          <a:noFill/>
          <a:ln cap="flat" cmpd="sng" w="28575">
            <a:solidFill>
              <a:srgbClr val="D35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COLUMN NAMES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8" name="Google Shape;238;p5"/>
          <p:cNvGraphicFramePr/>
          <p:nvPr/>
        </p:nvGraphicFramePr>
        <p:xfrm>
          <a:off x="474775" y="125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{E98D4CF2-2159-4895-A14E-519EFE8E00AD}</a:tableStyleId>
              </a:tblPr>
              <a:tblGrid>
                <a:gridCol w="469000"/>
                <a:gridCol w="1079600"/>
                <a:gridCol w="1079600"/>
                <a:gridCol w="10796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FirstName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LastName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Age</a:t>
                      </a:r>
                      <a:endParaRPr b="1"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Stevie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Nicks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75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Lindsey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Buckingham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John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McVie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77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Mick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Jagger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79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Keith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Richards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79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Ronnie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Wood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CA" sz="1200" u="none" cap="none" strike="noStrike">
                          <a:solidFill>
                            <a:srgbClr val="1A1A1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76</a:t>
                      </a:r>
                      <a:endParaRPr sz="1200" u="none" cap="none" strike="noStrike">
                        <a:solidFill>
                          <a:srgbClr val="1A1A1A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A9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9" name="Google Shape;2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452225" y="1217550"/>
            <a:ext cx="3730500" cy="461700"/>
          </a:xfrm>
          <a:prstGeom prst="rect">
            <a:avLst/>
          </a:prstGeom>
          <a:noFill/>
          <a:ln cap="flat" cmpd="sng" w="28575">
            <a:solidFill>
              <a:srgbClr val="D35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6ec961c2_0_263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practice Unions!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7" name="Google Shape;247;g2556ec961c2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556ec961c2_0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556ec961c2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556ec961c2_0_2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556ec961c2_0_263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56ec961c2_0_272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Views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7" name="Google Shape;257;g2556ec961c2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556ec961c2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556ec961c2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556ec961c2_0_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556ec961c2_0_272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56ec961c2_0_281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VIEWS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556ec961c2_0_2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68" name="Google Shape;268;g2556ec961c2_0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125" y="1910025"/>
            <a:ext cx="2524132" cy="26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556ec961c2_0_2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5576" y="1910025"/>
            <a:ext cx="2524132" cy="26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556ec961c2_0_2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6027" y="1910025"/>
            <a:ext cx="2524124" cy="260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56ec961c2_0_298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VIEWS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556ec961c2_0_2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77" name="Google Shape;277;g2556ec961c2_0_298"/>
          <p:cNvPicPr preferRelativeResize="0"/>
          <p:nvPr/>
        </p:nvPicPr>
        <p:blipFill rotWithShape="1">
          <a:blip r:embed="rId3">
            <a:alphaModFix/>
          </a:blip>
          <a:srcRect b="0" l="0" r="31000" t="0"/>
          <a:stretch/>
        </p:blipFill>
        <p:spPr>
          <a:xfrm>
            <a:off x="381000" y="1217575"/>
            <a:ext cx="4450077" cy="8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556ec961c2_0_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2213" y="246813"/>
            <a:ext cx="231457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556ec961c2_0_298"/>
          <p:cNvSpPr txBox="1"/>
          <p:nvPr/>
        </p:nvSpPr>
        <p:spPr>
          <a:xfrm>
            <a:off x="415075" y="2519575"/>
            <a:ext cx="5299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“Virtual” tables, allow you to: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complex queries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data more consistent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performance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380425" y="471150"/>
            <a:ext cx="366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4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sz="4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00" y="4176000"/>
            <a:ext cx="1797625" cy="4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1411950" y="1204925"/>
            <a:ext cx="3960000" cy="425700"/>
          </a:xfrm>
          <a:prstGeom prst="rect">
            <a:avLst/>
          </a:prstGeom>
          <a:solidFill>
            <a:srgbClr val="F9C0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 of Organizing Data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702945" y="1701470"/>
            <a:ext cx="3960000" cy="425700"/>
          </a:xfrm>
          <a:prstGeom prst="rect">
            <a:avLst/>
          </a:prstGeom>
          <a:solidFill>
            <a:srgbClr val="D451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Unions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993940" y="2198015"/>
            <a:ext cx="3960000" cy="425700"/>
          </a:xfrm>
          <a:prstGeom prst="rect">
            <a:avLst/>
          </a:prstGeom>
          <a:solidFill>
            <a:srgbClr val="16A4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284935" y="2694560"/>
            <a:ext cx="3960000" cy="425700"/>
          </a:xfrm>
          <a:prstGeom prst="rect">
            <a:avLst/>
          </a:prstGeom>
          <a:solidFill>
            <a:srgbClr val="F9C0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Temporary Tables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575930" y="3191105"/>
            <a:ext cx="3960000" cy="425700"/>
          </a:xfrm>
          <a:prstGeom prst="rect">
            <a:avLst/>
          </a:prstGeom>
          <a:solidFill>
            <a:srgbClr val="D451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CTEs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866925" y="3687650"/>
            <a:ext cx="3960000" cy="425700"/>
          </a:xfrm>
          <a:prstGeom prst="rect">
            <a:avLst/>
          </a:prstGeom>
          <a:solidFill>
            <a:srgbClr val="16A4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CA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56ec961c2_0_317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VIEWS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556ec961c2_0_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grpSp>
        <p:nvGrpSpPr>
          <p:cNvPr id="286" name="Google Shape;286;g2556ec961c2_0_317"/>
          <p:cNvGrpSpPr/>
          <p:nvPr/>
        </p:nvGrpSpPr>
        <p:grpSpPr>
          <a:xfrm>
            <a:off x="1405725" y="1502425"/>
            <a:ext cx="2400300" cy="3134100"/>
            <a:chOff x="5819350" y="856375"/>
            <a:chExt cx="2400300" cy="3134100"/>
          </a:xfrm>
        </p:grpSpPr>
        <p:sp>
          <p:nvSpPr>
            <p:cNvPr id="287" name="Google Shape;287;g2556ec961c2_0_317"/>
            <p:cNvSpPr/>
            <p:nvPr/>
          </p:nvSpPr>
          <p:spPr>
            <a:xfrm>
              <a:off x="5819350" y="856375"/>
              <a:ext cx="2400300" cy="31341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CA" sz="1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DATABASE</a:t>
              </a:r>
              <a:endParaRPr b="1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8" name="Google Shape;288;g2556ec961c2_0_317"/>
            <p:cNvGrpSpPr/>
            <p:nvPr/>
          </p:nvGrpSpPr>
          <p:grpSpPr>
            <a:xfrm>
              <a:off x="5885625" y="2002725"/>
              <a:ext cx="999000" cy="1663200"/>
              <a:chOff x="5961825" y="2002725"/>
              <a:chExt cx="999000" cy="1663200"/>
            </a:xfrm>
          </p:grpSpPr>
          <p:sp>
            <p:nvSpPr>
              <p:cNvPr id="289" name="Google Shape;289;g2556ec961c2_0_317"/>
              <p:cNvSpPr/>
              <p:nvPr/>
            </p:nvSpPr>
            <p:spPr>
              <a:xfrm>
                <a:off x="5961825" y="2002725"/>
                <a:ext cx="999000" cy="1663200"/>
              </a:xfrm>
              <a:prstGeom prst="roundRect">
                <a:avLst>
                  <a:gd fmla="val 16667" name="adj"/>
                </a:avLst>
              </a:prstGeom>
              <a:solidFill>
                <a:srgbClr val="1E9FD2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CA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TABLES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FFAB4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CA" sz="1400" u="none" cap="none" strike="noStrike">
                    <a:solidFill>
                      <a:srgbClr val="FFAB40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b="1" i="0" sz="1400" u="none" cap="none" strike="noStrike">
                  <a:solidFill>
                    <a:srgbClr val="FFAB4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g2556ec961c2_0_317"/>
              <p:cNvSpPr/>
              <p:nvPr/>
            </p:nvSpPr>
            <p:spPr>
              <a:xfrm>
                <a:off x="6117525" y="2406925"/>
                <a:ext cx="548694" cy="393606"/>
              </a:xfrm>
              <a:prstGeom prst="flowChartDocumen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CA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g2556ec961c2_0_317"/>
              <p:cNvSpPr/>
              <p:nvPr/>
            </p:nvSpPr>
            <p:spPr>
              <a:xfrm>
                <a:off x="6117525" y="2870758"/>
                <a:ext cx="548694" cy="393606"/>
              </a:xfrm>
              <a:prstGeom prst="flowChartDocumen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CA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g2556ec961c2_0_317"/>
            <p:cNvGrpSpPr/>
            <p:nvPr/>
          </p:nvGrpSpPr>
          <p:grpSpPr>
            <a:xfrm>
              <a:off x="7131575" y="2002725"/>
              <a:ext cx="999000" cy="1663200"/>
              <a:chOff x="5961825" y="2002725"/>
              <a:chExt cx="999000" cy="1663200"/>
            </a:xfrm>
          </p:grpSpPr>
          <p:sp>
            <p:nvSpPr>
              <p:cNvPr id="293" name="Google Shape;293;g2556ec961c2_0_317"/>
              <p:cNvSpPr/>
              <p:nvPr/>
            </p:nvSpPr>
            <p:spPr>
              <a:xfrm>
                <a:off x="5961825" y="2002725"/>
                <a:ext cx="999000" cy="1663200"/>
              </a:xfrm>
              <a:prstGeom prst="roundRect">
                <a:avLst>
                  <a:gd fmla="val 16667" name="adj"/>
                </a:avLst>
              </a:prstGeom>
              <a:solidFill>
                <a:srgbClr val="1E9FD2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CA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VIEWS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FFAB4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CA" sz="1400" u="none" cap="none" strike="noStrike">
                    <a:solidFill>
                      <a:srgbClr val="FFAB40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b="1" i="0" sz="1400" u="none" cap="none" strike="noStrike">
                  <a:solidFill>
                    <a:srgbClr val="FFAB4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g2556ec961c2_0_317"/>
              <p:cNvSpPr/>
              <p:nvPr/>
            </p:nvSpPr>
            <p:spPr>
              <a:xfrm>
                <a:off x="6117525" y="2406925"/>
                <a:ext cx="548694" cy="393606"/>
              </a:xfrm>
              <a:prstGeom prst="flowChartDocumen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CA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V1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g2556ec961c2_0_317"/>
              <p:cNvSpPr/>
              <p:nvPr/>
            </p:nvSpPr>
            <p:spPr>
              <a:xfrm>
                <a:off x="6117525" y="2870758"/>
                <a:ext cx="548694" cy="393606"/>
              </a:xfrm>
              <a:prstGeom prst="flowChartDocumen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CA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V2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6" name="Google Shape;296;g2556ec961c2_0_317"/>
            <p:cNvCxnSpPr>
              <a:stCxn id="293" idx="1"/>
              <a:endCxn id="289" idx="3"/>
            </p:cNvCxnSpPr>
            <p:nvPr/>
          </p:nvCxnSpPr>
          <p:spPr>
            <a:xfrm rot="10800000">
              <a:off x="6884675" y="2834325"/>
              <a:ext cx="246900" cy="0"/>
            </a:xfrm>
            <a:prstGeom prst="straightConnector1">
              <a:avLst/>
            </a:prstGeom>
            <a:noFill/>
            <a:ln cap="flat" cmpd="sng" w="3810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7" name="Google Shape;297;g2556ec961c2_0_317"/>
          <p:cNvSpPr/>
          <p:nvPr/>
        </p:nvSpPr>
        <p:spPr>
          <a:xfrm>
            <a:off x="4778725" y="2594125"/>
            <a:ext cx="1013700" cy="177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g2556ec961c2_0_317"/>
          <p:cNvCxnSpPr>
            <a:stCxn id="293" idx="3"/>
            <a:endCxn id="297" idx="1"/>
          </p:cNvCxnSpPr>
          <p:nvPr/>
        </p:nvCxnSpPr>
        <p:spPr>
          <a:xfrm>
            <a:off x="3716950" y="3480375"/>
            <a:ext cx="1061700" cy="3600"/>
          </a:xfrm>
          <a:prstGeom prst="straightConnector1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9" name="Google Shape;299;g2556ec961c2_0_317"/>
          <p:cNvSpPr/>
          <p:nvPr/>
        </p:nvSpPr>
        <p:spPr>
          <a:xfrm>
            <a:off x="6765125" y="2947375"/>
            <a:ext cx="1061700" cy="1073400"/>
          </a:xfrm>
          <a:prstGeom prst="smileyFace">
            <a:avLst>
              <a:gd fmla="val 4653" name="adj"/>
            </a:avLst>
          </a:prstGeom>
          <a:solidFill>
            <a:srgbClr val="FFD1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g2556ec961c2_0_317"/>
          <p:cNvCxnSpPr>
            <a:stCxn id="297" idx="3"/>
            <a:endCxn id="299" idx="2"/>
          </p:cNvCxnSpPr>
          <p:nvPr/>
        </p:nvCxnSpPr>
        <p:spPr>
          <a:xfrm>
            <a:off x="5792425" y="3484075"/>
            <a:ext cx="972600" cy="0"/>
          </a:xfrm>
          <a:prstGeom prst="straightConnector1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56ec961c2_0_342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VIEWS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2556ec961c2_0_3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07" name="Google Shape;307;g2556ec961c2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5" y="2077350"/>
            <a:ext cx="4402002" cy="100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556ec961c2_0_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2850" y="2077344"/>
            <a:ext cx="4402002" cy="100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556ec961c2_0_342"/>
          <p:cNvPicPr preferRelativeResize="0"/>
          <p:nvPr/>
        </p:nvPicPr>
        <p:blipFill rotWithShape="1">
          <a:blip r:embed="rId5">
            <a:alphaModFix/>
          </a:blip>
          <a:srcRect b="0" l="0" r="0" t="20005"/>
          <a:stretch/>
        </p:blipFill>
        <p:spPr>
          <a:xfrm>
            <a:off x="4622850" y="2900575"/>
            <a:ext cx="4402002" cy="4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556ec961c2_0_342"/>
          <p:cNvSpPr txBox="1"/>
          <p:nvPr/>
        </p:nvSpPr>
        <p:spPr>
          <a:xfrm>
            <a:off x="380950" y="1351325"/>
            <a:ext cx="372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CA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Non-materialized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g2556ec961c2_0_342"/>
          <p:cNvSpPr txBox="1"/>
          <p:nvPr/>
        </p:nvSpPr>
        <p:spPr>
          <a:xfrm>
            <a:off x="4959650" y="1351325"/>
            <a:ext cx="372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CA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Materialized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g2556ec961c2_0_342"/>
          <p:cNvSpPr txBox="1"/>
          <p:nvPr/>
        </p:nvSpPr>
        <p:spPr>
          <a:xfrm>
            <a:off x="177850" y="3756425"/>
            <a:ext cx="41346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Computed on query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“live”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g2556ec961c2_0_342"/>
          <p:cNvSpPr txBox="1"/>
          <p:nvPr/>
        </p:nvSpPr>
        <p:spPr>
          <a:xfrm>
            <a:off x="4756550" y="3756425"/>
            <a:ext cx="41346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Stored on disk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 until refreshed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g2556ec961c2_0_342"/>
          <p:cNvSpPr/>
          <p:nvPr/>
        </p:nvSpPr>
        <p:spPr>
          <a:xfrm>
            <a:off x="4593490" y="2927100"/>
            <a:ext cx="4447800" cy="4968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56ec961c2_0_370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practice Views!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0" name="Google Shape;320;g2556ec961c2_0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556ec961c2_0_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556ec961c2_0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556ec961c2_0_3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556ec961c2_0_370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56ec961c2_0_397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BREAK TIME!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556ec961c2_0_3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31" name="Google Shape;331;g2556ec961c2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150" y="1272275"/>
            <a:ext cx="3390950" cy="33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556ec961c2_0_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900" y="1272275"/>
            <a:ext cx="3390950" cy="33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56ec961c2_0_379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Temporary Tables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8" name="Google Shape;338;g2556ec961c2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556ec961c2_0_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556ec961c2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556ec961c2_0_3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556ec961c2_0_379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56ec961c2_0_510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TEMPORARY TABLES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556ec961c2_0_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49" name="Google Shape;349;g2556ec961c2_0_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0450" y="430200"/>
            <a:ext cx="2200100" cy="42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556ec961c2_0_510"/>
          <p:cNvSpPr txBox="1"/>
          <p:nvPr/>
        </p:nvSpPr>
        <p:spPr>
          <a:xfrm>
            <a:off x="415125" y="1452775"/>
            <a:ext cx="48228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 that exist in a specific "session"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Breaking down complex queries into smaller, more manageable parts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Storing temporary data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56ec961c2_0_522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TEMPORARY TABLES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556ec961c2_0_5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57" name="Google Shape;357;g2556ec961c2_0_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8350" y="170625"/>
            <a:ext cx="1673125" cy="44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556ec961c2_0_522"/>
          <p:cNvPicPr preferRelativeResize="0"/>
          <p:nvPr/>
        </p:nvPicPr>
        <p:blipFill rotWithShape="1">
          <a:blip r:embed="rId4">
            <a:alphaModFix/>
          </a:blip>
          <a:srcRect b="0" l="0" r="6322" t="0"/>
          <a:stretch/>
        </p:blipFill>
        <p:spPr>
          <a:xfrm>
            <a:off x="415125" y="1321700"/>
            <a:ext cx="5299876" cy="1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556ec961c2_0_522"/>
          <p:cNvPicPr preferRelativeResize="0"/>
          <p:nvPr/>
        </p:nvPicPr>
        <p:blipFill rotWithShape="1">
          <a:blip r:embed="rId5">
            <a:alphaModFix/>
          </a:blip>
          <a:srcRect b="0" l="0" r="6322" t="0"/>
          <a:stretch/>
        </p:blipFill>
        <p:spPr>
          <a:xfrm>
            <a:off x="415125" y="2691975"/>
            <a:ext cx="5299876" cy="8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556ec961c2_0_522"/>
          <p:cNvPicPr preferRelativeResize="0"/>
          <p:nvPr/>
        </p:nvPicPr>
        <p:blipFill rotWithShape="1">
          <a:blip r:embed="rId6">
            <a:alphaModFix/>
          </a:blip>
          <a:srcRect b="0" l="0" r="6322" t="0"/>
          <a:stretch/>
        </p:blipFill>
        <p:spPr>
          <a:xfrm>
            <a:off x="415125" y="3810825"/>
            <a:ext cx="5299876" cy="8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56ec961c2_0_500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practice Temporary Tables!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6" name="Google Shape;366;g2556ec961c2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556ec961c2_0_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556ec961c2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556ec961c2_0_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556ec961c2_0_500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56ec961c2_0_535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Common Table Expressions (CTEs)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6" name="Google Shape;376;g2556ec961c2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556ec961c2_0_5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556ec961c2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556ec961c2_0_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556ec961c2_0_535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56ec961c2_0_544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 NESTED QUERIES?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556ec961c2_0_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87" name="Google Shape;387;g2556ec961c2_0_544"/>
          <p:cNvPicPr preferRelativeResize="0"/>
          <p:nvPr/>
        </p:nvPicPr>
        <p:blipFill rotWithShape="1">
          <a:blip r:embed="rId3">
            <a:alphaModFix/>
          </a:blip>
          <a:srcRect b="0" l="0" r="5872" t="0"/>
          <a:stretch/>
        </p:blipFill>
        <p:spPr>
          <a:xfrm>
            <a:off x="411975" y="1767550"/>
            <a:ext cx="8320051" cy="17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556ec961c2_0_544"/>
          <p:cNvSpPr txBox="1"/>
          <p:nvPr/>
        </p:nvSpPr>
        <p:spPr>
          <a:xfrm>
            <a:off x="415125" y="3632750"/>
            <a:ext cx="83202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hard to read and understand, especially when multi-layered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Importance of Organizing Data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56ec961c2_0_555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COMMON TABLE EXPRESSIONS (CTEs)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2556ec961c2_0_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395" name="Google Shape;395;g2556ec961c2_0_555"/>
          <p:cNvSpPr txBox="1"/>
          <p:nvPr/>
        </p:nvSpPr>
        <p:spPr>
          <a:xfrm>
            <a:off x="5864075" y="1784625"/>
            <a:ext cx="2871300" cy="3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Improved readability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Reusable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Modular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 to temporary tables, but exist only during the execution of the query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6" name="Google Shape;396;g2556ec961c2_0_555"/>
          <p:cNvPicPr preferRelativeResize="0"/>
          <p:nvPr/>
        </p:nvPicPr>
        <p:blipFill rotWithShape="1">
          <a:blip r:embed="rId3">
            <a:alphaModFix/>
          </a:blip>
          <a:srcRect b="0" l="0" r="6629" t="0"/>
          <a:stretch/>
        </p:blipFill>
        <p:spPr>
          <a:xfrm>
            <a:off x="415125" y="1784625"/>
            <a:ext cx="5302963" cy="3085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556ec961c2_0_555"/>
          <p:cNvSpPr/>
          <p:nvPr/>
        </p:nvSpPr>
        <p:spPr>
          <a:xfrm>
            <a:off x="1585300" y="1977875"/>
            <a:ext cx="793500" cy="2385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556ec961c2_0_555"/>
          <p:cNvSpPr/>
          <p:nvPr/>
        </p:nvSpPr>
        <p:spPr>
          <a:xfrm>
            <a:off x="2410274" y="3606225"/>
            <a:ext cx="793500" cy="2385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56ec961c2_0_591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COMMON TABLE EXPRESSIONS (CTEs)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2556ec961c2_0_5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05" name="Google Shape;405;g2556ec961c2_0_591"/>
          <p:cNvPicPr preferRelativeResize="0"/>
          <p:nvPr/>
        </p:nvPicPr>
        <p:blipFill rotWithShape="1">
          <a:blip r:embed="rId3">
            <a:alphaModFix/>
          </a:blip>
          <a:srcRect b="0" l="0" r="6629" t="0"/>
          <a:stretch/>
        </p:blipFill>
        <p:spPr>
          <a:xfrm>
            <a:off x="415125" y="1784625"/>
            <a:ext cx="5302963" cy="30853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556ec961c2_0_591"/>
          <p:cNvSpPr/>
          <p:nvPr/>
        </p:nvSpPr>
        <p:spPr>
          <a:xfrm>
            <a:off x="1510750" y="2768050"/>
            <a:ext cx="793500" cy="2385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2556ec961c2_0_591"/>
          <p:cNvSpPr/>
          <p:nvPr/>
        </p:nvSpPr>
        <p:spPr>
          <a:xfrm>
            <a:off x="1096625" y="3800050"/>
            <a:ext cx="548700" cy="2385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g2556ec961c2_0_591"/>
          <p:cNvPicPr preferRelativeResize="0"/>
          <p:nvPr/>
        </p:nvPicPr>
        <p:blipFill rotWithShape="1">
          <a:blip r:embed="rId4">
            <a:alphaModFix/>
          </a:blip>
          <a:srcRect b="0" l="0" r="64961" t="0"/>
          <a:stretch/>
        </p:blipFill>
        <p:spPr>
          <a:xfrm>
            <a:off x="6331050" y="1784638"/>
            <a:ext cx="2141401" cy="30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556ec961c2_0_591"/>
          <p:cNvSpPr/>
          <p:nvPr/>
        </p:nvSpPr>
        <p:spPr>
          <a:xfrm>
            <a:off x="7104825" y="2681925"/>
            <a:ext cx="1219200" cy="6825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56ec961c2_0_564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practice CTEs!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5" name="Google Shape;415;g2556ec961c2_0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556ec961c2_0_5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556ec961c2_0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556ec961c2_0_5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556ec961c2_0_564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556ec961c2_0_606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556ec961c2_0_6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426" name="Google Shape;426;g2556ec961c2_0_606"/>
          <p:cNvSpPr txBox="1"/>
          <p:nvPr/>
        </p:nvSpPr>
        <p:spPr>
          <a:xfrm>
            <a:off x="415125" y="1452775"/>
            <a:ext cx="80574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Consistent &amp; meaningful naming conventions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 and indent code consistently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aliases for tables and columns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comments to explain complex logic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complex queries into subqueries (CTEs)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 use of nested subqueries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7" name="Google Shape;427;g2556ec961c2_0_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56ec961c2_0_582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g2556ec961c2_0_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556ec961c2_0_5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556ec961c2_0_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556ec961c2_0_5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556ec961c2_0_582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IMPORTANCE OF ORGANIZING DATA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415125" y="1909975"/>
            <a:ext cx="44202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make code more understandable for yourself and for others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improve readability and maintainability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CA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help in error handling and debugging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927" y="1524775"/>
            <a:ext cx="3608253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2556ec961c2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338" y="1654872"/>
            <a:ext cx="7205326" cy="33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556ec961c2_0_11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IMPORTANCE OF ORGANIZING DATA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556ec961c2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56ec961c2_0_19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ORGANIZED DATA?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556ec961c2_0_19"/>
          <p:cNvSpPr txBox="1"/>
          <p:nvPr/>
        </p:nvSpPr>
        <p:spPr>
          <a:xfrm>
            <a:off x="3655800" y="1272600"/>
            <a:ext cx="18324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30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0" i="0" sz="30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2556ec961c2_0_19"/>
          <p:cNvSpPr txBox="1"/>
          <p:nvPr/>
        </p:nvSpPr>
        <p:spPr>
          <a:xfrm rot="-858181">
            <a:off x="817621" y="1394923"/>
            <a:ext cx="2750457" cy="515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CA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Logical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g2556ec961c2_0_19"/>
          <p:cNvSpPr txBox="1"/>
          <p:nvPr/>
        </p:nvSpPr>
        <p:spPr>
          <a:xfrm rot="-139520">
            <a:off x="1369122" y="2558835"/>
            <a:ext cx="2750565" cy="514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CA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Consistent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g2556ec961c2_0_19"/>
          <p:cNvSpPr txBox="1"/>
          <p:nvPr/>
        </p:nvSpPr>
        <p:spPr>
          <a:xfrm rot="-225153">
            <a:off x="1014746" y="3619164"/>
            <a:ext cx="2750297" cy="5149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CA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Structured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g2556ec961c2_0_19"/>
          <p:cNvSpPr txBox="1"/>
          <p:nvPr/>
        </p:nvSpPr>
        <p:spPr>
          <a:xfrm rot="731425">
            <a:off x="5885545" y="1896303"/>
            <a:ext cx="3162511" cy="515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CA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integrity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g2556ec961c2_0_19"/>
          <p:cNvSpPr txBox="1"/>
          <p:nvPr/>
        </p:nvSpPr>
        <p:spPr>
          <a:xfrm rot="427622">
            <a:off x="5650246" y="3196663"/>
            <a:ext cx="3162737" cy="514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CA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Well-documented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g2556ec961c2_0_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56ec961c2_0_24"/>
          <p:cNvSpPr txBox="1"/>
          <p:nvPr/>
        </p:nvSpPr>
        <p:spPr>
          <a:xfrm>
            <a:off x="415125" y="246825"/>
            <a:ext cx="7103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ORGANIZED DATA?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556ec961c2_0_24"/>
          <p:cNvSpPr/>
          <p:nvPr/>
        </p:nvSpPr>
        <p:spPr>
          <a:xfrm>
            <a:off x="228600" y="1999250"/>
            <a:ext cx="1429200" cy="838800"/>
          </a:xfrm>
          <a:prstGeom prst="roundRect">
            <a:avLst>
              <a:gd fmla="val 26709" name="adj"/>
            </a:avLst>
          </a:prstGeom>
          <a:solidFill>
            <a:srgbClr val="F9C042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Generation</a:t>
            </a:r>
            <a:endParaRPr b="0" i="0" sz="13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g2556ec961c2_0_24"/>
          <p:cNvSpPr/>
          <p:nvPr/>
        </p:nvSpPr>
        <p:spPr>
          <a:xfrm>
            <a:off x="7486204" y="1134175"/>
            <a:ext cx="1429200" cy="838800"/>
          </a:xfrm>
          <a:prstGeom prst="roundRect">
            <a:avLst>
              <a:gd fmla="val 26709" name="adj"/>
            </a:avLst>
          </a:prstGeom>
          <a:solidFill>
            <a:srgbClr val="F9C042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</a:t>
            </a:r>
            <a:endParaRPr b="0" i="0" sz="13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g2556ec961c2_0_24"/>
          <p:cNvSpPr/>
          <p:nvPr/>
        </p:nvSpPr>
        <p:spPr>
          <a:xfrm>
            <a:off x="7486204" y="1999238"/>
            <a:ext cx="1429200" cy="838800"/>
          </a:xfrm>
          <a:prstGeom prst="roundRect">
            <a:avLst>
              <a:gd fmla="val 26709" name="adj"/>
            </a:avLst>
          </a:prstGeom>
          <a:solidFill>
            <a:srgbClr val="F9C042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</a:t>
            </a:r>
            <a:endParaRPr b="0" i="0" sz="13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g2556ec961c2_0_24"/>
          <p:cNvSpPr/>
          <p:nvPr/>
        </p:nvSpPr>
        <p:spPr>
          <a:xfrm>
            <a:off x="7486204" y="2864325"/>
            <a:ext cx="1429200" cy="838800"/>
          </a:xfrm>
          <a:prstGeom prst="roundRect">
            <a:avLst>
              <a:gd fmla="val 26709" name="adj"/>
            </a:avLst>
          </a:prstGeom>
          <a:solidFill>
            <a:srgbClr val="F9C042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Reverse ETL</a:t>
            </a:r>
            <a:endParaRPr b="0" i="0" sz="13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27" name="Google Shape;127;g2556ec961c2_0_24"/>
          <p:cNvGrpSpPr/>
          <p:nvPr/>
        </p:nvGrpSpPr>
        <p:grpSpPr>
          <a:xfrm>
            <a:off x="722050" y="4346684"/>
            <a:ext cx="7699898" cy="544717"/>
            <a:chOff x="534202" y="4128850"/>
            <a:chExt cx="7699898" cy="838800"/>
          </a:xfrm>
        </p:grpSpPr>
        <p:sp>
          <p:nvSpPr>
            <p:cNvPr id="128" name="Google Shape;128;g2556ec961c2_0_24"/>
            <p:cNvSpPr/>
            <p:nvPr/>
          </p:nvSpPr>
          <p:spPr>
            <a:xfrm>
              <a:off x="534202" y="4128850"/>
              <a:ext cx="1429200" cy="838800"/>
            </a:xfrm>
            <a:prstGeom prst="roundRect">
              <a:avLst>
                <a:gd fmla="val 26709" name="adj"/>
              </a:avLst>
            </a:prstGeom>
            <a:solidFill>
              <a:srgbClr val="BFBFB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CA" sz="1300" u="none" cap="none" strike="noStrike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Security</a:t>
              </a:r>
              <a:endParaRPr b="0" i="0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9" name="Google Shape;129;g2556ec961c2_0_24"/>
            <p:cNvSpPr/>
            <p:nvPr/>
          </p:nvSpPr>
          <p:spPr>
            <a:xfrm>
              <a:off x="2101876" y="4128850"/>
              <a:ext cx="1429200" cy="838800"/>
            </a:xfrm>
            <a:prstGeom prst="roundRect">
              <a:avLst>
                <a:gd fmla="val 26709" name="adj"/>
              </a:avLst>
            </a:prstGeom>
            <a:solidFill>
              <a:srgbClr val="BFBFB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CA" sz="1300" u="none" cap="none" strike="noStrike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Management</a:t>
              </a:r>
              <a:endParaRPr b="0" i="0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0" name="Google Shape;130;g2556ec961c2_0_24"/>
            <p:cNvSpPr/>
            <p:nvPr/>
          </p:nvSpPr>
          <p:spPr>
            <a:xfrm>
              <a:off x="3669550" y="4128850"/>
              <a:ext cx="1429200" cy="838800"/>
            </a:xfrm>
            <a:prstGeom prst="roundRect">
              <a:avLst>
                <a:gd fmla="val 26709" name="adj"/>
              </a:avLst>
            </a:prstGeom>
            <a:solidFill>
              <a:srgbClr val="BFBFB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CA" sz="1300" u="none" cap="none" strike="noStrike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DataOps</a:t>
              </a:r>
              <a:endParaRPr b="0" i="0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1" name="Google Shape;131;g2556ec961c2_0_24"/>
            <p:cNvSpPr/>
            <p:nvPr/>
          </p:nvSpPr>
          <p:spPr>
            <a:xfrm>
              <a:off x="5237227" y="4128850"/>
              <a:ext cx="1429200" cy="838800"/>
            </a:xfrm>
            <a:prstGeom prst="roundRect">
              <a:avLst>
                <a:gd fmla="val 26709" name="adj"/>
              </a:avLst>
            </a:prstGeom>
            <a:solidFill>
              <a:srgbClr val="BFBFB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CA" sz="1300" u="none" cap="none" strike="noStrike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Architecture</a:t>
              </a:r>
              <a:endParaRPr b="0" i="0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g2556ec961c2_0_24"/>
            <p:cNvSpPr/>
            <p:nvPr/>
          </p:nvSpPr>
          <p:spPr>
            <a:xfrm>
              <a:off x="6804900" y="4128850"/>
              <a:ext cx="1429200" cy="838800"/>
            </a:xfrm>
            <a:prstGeom prst="roundRect">
              <a:avLst>
                <a:gd fmla="val 26709" name="adj"/>
              </a:avLst>
            </a:prstGeom>
            <a:solidFill>
              <a:srgbClr val="BFBFB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CA" sz="1300" u="none" cap="none" strike="noStrike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Software Engineering</a:t>
              </a:r>
              <a:endParaRPr b="0" i="0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3" name="Google Shape;133;g2556ec961c2_0_24"/>
          <p:cNvSpPr/>
          <p:nvPr/>
        </p:nvSpPr>
        <p:spPr>
          <a:xfrm>
            <a:off x="2428362" y="1739450"/>
            <a:ext cx="1321273" cy="838800"/>
          </a:xfrm>
          <a:prstGeom prst="roundRect">
            <a:avLst>
              <a:gd fmla="val 26709" name="adj"/>
            </a:avLst>
          </a:prstGeom>
          <a:solidFill>
            <a:srgbClr val="16A4DD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Ingestion</a:t>
            </a:r>
            <a:endParaRPr b="0" i="0" sz="13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g2556ec961c2_0_24"/>
          <p:cNvSpPr/>
          <p:nvPr/>
        </p:nvSpPr>
        <p:spPr>
          <a:xfrm>
            <a:off x="3749635" y="1739450"/>
            <a:ext cx="1536668" cy="838800"/>
          </a:xfrm>
          <a:prstGeom prst="roundRect">
            <a:avLst>
              <a:gd fmla="val 26709" name="adj"/>
            </a:avLst>
          </a:prstGeom>
          <a:solidFill>
            <a:srgbClr val="16A4DD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Transformation</a:t>
            </a:r>
            <a:endParaRPr b="0" i="0" sz="13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g2556ec961c2_0_24"/>
          <p:cNvSpPr/>
          <p:nvPr/>
        </p:nvSpPr>
        <p:spPr>
          <a:xfrm>
            <a:off x="5286303" y="1739450"/>
            <a:ext cx="1429200" cy="838800"/>
          </a:xfrm>
          <a:prstGeom prst="roundRect">
            <a:avLst>
              <a:gd fmla="val 26709" name="adj"/>
            </a:avLst>
          </a:prstGeom>
          <a:solidFill>
            <a:srgbClr val="16A4DD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Serving</a:t>
            </a:r>
            <a:endParaRPr b="0" i="0" sz="13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g2556ec961c2_0_24"/>
          <p:cNvSpPr/>
          <p:nvPr/>
        </p:nvSpPr>
        <p:spPr>
          <a:xfrm>
            <a:off x="2428350" y="2578250"/>
            <a:ext cx="4287300" cy="519600"/>
          </a:xfrm>
          <a:prstGeom prst="roundRect">
            <a:avLst>
              <a:gd fmla="val 26709" name="adj"/>
            </a:avLst>
          </a:prstGeom>
          <a:solidFill>
            <a:srgbClr val="D45152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3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b="0" i="0" sz="13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7" name="Google Shape;137;g2556ec961c2_0_24"/>
          <p:cNvCxnSpPr>
            <a:stCxn id="123" idx="3"/>
          </p:cNvCxnSpPr>
          <p:nvPr/>
        </p:nvCxnSpPr>
        <p:spPr>
          <a:xfrm>
            <a:off x="1657800" y="2418650"/>
            <a:ext cx="66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g2556ec961c2_0_24"/>
          <p:cNvCxnSpPr>
            <a:endCxn id="125" idx="1"/>
          </p:cNvCxnSpPr>
          <p:nvPr/>
        </p:nvCxnSpPr>
        <p:spPr>
          <a:xfrm>
            <a:off x="6823204" y="2418038"/>
            <a:ext cx="663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" name="Google Shape;139;g2556ec961c2_0_24"/>
          <p:cNvCxnSpPr>
            <a:stCxn id="140" idx="3"/>
            <a:endCxn id="124" idx="1"/>
          </p:cNvCxnSpPr>
          <p:nvPr/>
        </p:nvCxnSpPr>
        <p:spPr>
          <a:xfrm flipH="1" rot="10800000">
            <a:off x="6823200" y="1553450"/>
            <a:ext cx="663000" cy="865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1" name="Google Shape;141;g2556ec961c2_0_24"/>
          <p:cNvCxnSpPr>
            <a:stCxn id="140" idx="3"/>
            <a:endCxn id="126" idx="1"/>
          </p:cNvCxnSpPr>
          <p:nvPr/>
        </p:nvCxnSpPr>
        <p:spPr>
          <a:xfrm>
            <a:off x="6823200" y="2418650"/>
            <a:ext cx="663000" cy="865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g2556ec961c2_0_24"/>
          <p:cNvCxnSpPr/>
          <p:nvPr/>
        </p:nvCxnSpPr>
        <p:spPr>
          <a:xfrm rot="10800000">
            <a:off x="4800" y="4035275"/>
            <a:ext cx="913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0" name="Google Shape;140;g2556ec961c2_0_24"/>
          <p:cNvSpPr/>
          <p:nvPr/>
        </p:nvSpPr>
        <p:spPr>
          <a:xfrm>
            <a:off x="2320800" y="1587050"/>
            <a:ext cx="4502400" cy="1663200"/>
          </a:xfrm>
          <a:prstGeom prst="rect">
            <a:avLst/>
          </a:prstGeom>
          <a:noFill/>
          <a:ln cap="flat" cmpd="sng" w="2857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556ec961c2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56ec961c2_0_106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Union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g2556ec961c2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556ec961c2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556ec961c2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556ec961c2_0_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556ec961c2_0_106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56ec961c2_0_115"/>
          <p:cNvSpPr txBox="1"/>
          <p:nvPr/>
        </p:nvSpPr>
        <p:spPr>
          <a:xfrm>
            <a:off x="415125" y="246825"/>
            <a:ext cx="6250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CA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 THIS?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9" name="Google Shape;159;g2556ec961c2_0_115"/>
          <p:cNvGraphicFramePr/>
          <p:nvPr/>
        </p:nvGraphicFramePr>
        <p:xfrm>
          <a:off x="547083" y="2061533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FFD17D"/>
                    </a:gs>
                    <a:gs pos="35000">
                      <a:srgbClr val="FFDCA3"/>
                    </a:gs>
                    <a:gs pos="100000">
                      <a:srgbClr val="FFF1D8"/>
                    </a:gs>
                  </a:gsLst>
                  <a:lin ang="16200038" scaled="0"/>
                </a:gradFill>
                <a:tableStyleId>{557BD35F-4062-47D1-B47A-45037CD3493C}</a:tableStyleId>
              </a:tblPr>
              <a:tblGrid>
                <a:gridCol w="244225"/>
                <a:gridCol w="244225"/>
                <a:gridCol w="244225"/>
                <a:gridCol w="244225"/>
              </a:tblGrid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0" name="Google Shape;160;g2556ec961c2_0_115"/>
          <p:cNvGraphicFramePr/>
          <p:nvPr/>
        </p:nvGraphicFramePr>
        <p:xfrm>
          <a:off x="1624104" y="41087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{557BD35F-4062-47D1-B47A-45037CD3493C}</a:tableStyleId>
              </a:tblPr>
              <a:tblGrid>
                <a:gridCol w="243900"/>
                <a:gridCol w="243900"/>
                <a:gridCol w="243900"/>
                <a:gridCol w="243900"/>
              </a:tblGrid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1" name="Google Shape;161;g2556ec961c2_0_115"/>
          <p:cNvGraphicFramePr/>
          <p:nvPr/>
        </p:nvGraphicFramePr>
        <p:xfrm>
          <a:off x="2945202" y="20448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{557BD35F-4062-47D1-B47A-45037CD3493C}</a:tableStyleId>
              </a:tblPr>
              <a:tblGrid>
                <a:gridCol w="243900"/>
                <a:gridCol w="243900"/>
                <a:gridCol w="243900"/>
                <a:gridCol w="243900"/>
              </a:tblGrid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162" name="Google Shape;162;g2556ec961c2_0_115"/>
          <p:cNvCxnSpPr/>
          <p:nvPr/>
        </p:nvCxnSpPr>
        <p:spPr>
          <a:xfrm>
            <a:off x="1035541" y="3555053"/>
            <a:ext cx="1076400" cy="553800"/>
          </a:xfrm>
          <a:prstGeom prst="curvedConnector3">
            <a:avLst>
              <a:gd fmla="val 0" name="adj1"/>
            </a:avLst>
          </a:prstGeom>
          <a:noFill/>
          <a:ln cap="flat" cmpd="sng" w="28575">
            <a:solidFill>
              <a:srgbClr val="7F7F7F"/>
            </a:solidFill>
            <a:prstDash val="solid"/>
            <a:round/>
            <a:headEnd len="med" w="med" type="triangle"/>
            <a:tailEnd len="sm" w="sm" type="none"/>
          </a:ln>
        </p:spPr>
      </p:cxnSp>
      <p:graphicFrame>
        <p:nvGraphicFramePr>
          <p:cNvPr id="163" name="Google Shape;163;g2556ec961c2_0_115"/>
          <p:cNvGraphicFramePr/>
          <p:nvPr/>
        </p:nvGraphicFramePr>
        <p:xfrm>
          <a:off x="4853547" y="2061533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BDD5E1"/>
                    </a:gs>
                    <a:gs pos="35000">
                      <a:srgbClr val="D2E1E7"/>
                    </a:gs>
                    <a:gs pos="100000">
                      <a:srgbClr val="ECF3F6"/>
                    </a:gs>
                  </a:gsLst>
                  <a:lin ang="16200038" scaled="0"/>
                </a:gradFill>
                <a:tableStyleId>{654E493E-AD84-4810-BFE5-F8100E1B245A}</a:tableStyleId>
              </a:tblPr>
              <a:tblGrid>
                <a:gridCol w="244225"/>
                <a:gridCol w="244225"/>
                <a:gridCol w="244225"/>
              </a:tblGrid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4" name="Google Shape;164;g2556ec961c2_0_115"/>
          <p:cNvGraphicFramePr/>
          <p:nvPr/>
        </p:nvGraphicFramePr>
        <p:xfrm>
          <a:off x="5961801" y="329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{654E493E-AD84-4810-BFE5-F8100E1B245A}</a:tableStyleId>
              </a:tblPr>
              <a:tblGrid>
                <a:gridCol w="244550"/>
                <a:gridCol w="244550"/>
                <a:gridCol w="244550"/>
                <a:gridCol w="244550"/>
              </a:tblGrid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165" name="Google Shape;165;g2556ec961c2_0_115"/>
          <p:cNvCxnSpPr/>
          <p:nvPr/>
        </p:nvCxnSpPr>
        <p:spPr>
          <a:xfrm flipH="1" rot="-5400000">
            <a:off x="5157084" y="3237443"/>
            <a:ext cx="1233900" cy="375600"/>
          </a:xfrm>
          <a:prstGeom prst="curvedConnector3">
            <a:avLst>
              <a:gd fmla="val 0" name="adj1"/>
            </a:avLst>
          </a:prstGeom>
          <a:noFill/>
          <a:ln cap="flat" cmpd="sng" w="28575">
            <a:solidFill>
              <a:srgbClr val="7F7F7F"/>
            </a:solidFill>
            <a:prstDash val="solid"/>
            <a:round/>
            <a:headEnd len="med" w="med" type="triangle"/>
            <a:tailEnd len="sm" w="sm" type="none"/>
          </a:ln>
        </p:spPr>
      </p:cxnSp>
      <p:graphicFrame>
        <p:nvGraphicFramePr>
          <p:cNvPr id="166" name="Google Shape;166;g2556ec961c2_0_115"/>
          <p:cNvGraphicFramePr/>
          <p:nvPr/>
        </p:nvGraphicFramePr>
        <p:xfrm>
          <a:off x="7172470" y="20615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{654E493E-AD84-4810-BFE5-F8100E1B245A}</a:tableStyleId>
              </a:tblPr>
              <a:tblGrid>
                <a:gridCol w="244800"/>
                <a:gridCol w="244800"/>
                <a:gridCol w="244800"/>
                <a:gridCol w="244800"/>
                <a:gridCol w="244800"/>
                <a:gridCol w="244800"/>
              </a:tblGrid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CA" sz="8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7" name="Google Shape;167;g2556ec961c2_0_115"/>
          <p:cNvSpPr txBox="1"/>
          <p:nvPr/>
        </p:nvSpPr>
        <p:spPr>
          <a:xfrm>
            <a:off x="415125" y="1283400"/>
            <a:ext cx="372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CA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Kind of a </a:t>
            </a:r>
            <a:r>
              <a:rPr b="0" i="0" lang="en-CA" sz="26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Union</a:t>
            </a:r>
            <a:endParaRPr b="0" i="0" sz="26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g2556ec961c2_0_115"/>
          <p:cNvSpPr txBox="1"/>
          <p:nvPr/>
        </p:nvSpPr>
        <p:spPr>
          <a:xfrm>
            <a:off x="4853550" y="1283400"/>
            <a:ext cx="372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CA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Kind of a </a:t>
            </a:r>
            <a:r>
              <a:rPr b="0" i="0" lang="en-CA" sz="26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Join</a:t>
            </a:r>
            <a:endParaRPr b="0" i="0" sz="2600" u="none" cap="none" strike="noStrike">
              <a:solidFill>
                <a:srgbClr val="000000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g2556ec961c2_0_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Brian Lynch</dc:creator>
</cp:coreProperties>
</file>